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2" autoAdjust="0"/>
    <p:restoredTop sz="94660"/>
  </p:normalViewPr>
  <p:slideViewPr>
    <p:cSldViewPr snapToGrid="0">
      <p:cViewPr varScale="1">
        <p:scale>
          <a:sx n="82" d="100"/>
          <a:sy n="82" d="100"/>
        </p:scale>
        <p:origin x="108" y="3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2AA1E95-76B2-45EE-BC27-54A32817DE14}" type="datetimeFigureOut">
              <a:rPr lang="en-US" smtClean="0"/>
              <a:t>3/8/2020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417C77-30E7-4564-BAC8-09830F1DC030}" type="slidenum">
              <a:rPr lang="en-US" smtClean="0"/>
              <a:t>‹#›</a:t>
            </a:fld>
            <a:endParaRPr lang="en-US"/>
          </a:p>
        </p:txBody>
      </p:sp>
    </p:spTree>
    <p:extLst>
      <p:ext uri="{BB962C8B-B14F-4D97-AF65-F5344CB8AC3E}">
        <p14:creationId xmlns:p14="http://schemas.microsoft.com/office/powerpoint/2010/main" val="1859129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2AA1E95-76B2-45EE-BC27-54A32817DE14}" type="datetimeFigureOut">
              <a:rPr lang="en-US" smtClean="0"/>
              <a:t>3/8/2020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417C77-30E7-4564-BAC8-09830F1DC030}" type="slidenum">
              <a:rPr lang="en-US" smtClean="0"/>
              <a:t>‹#›</a:t>
            </a:fld>
            <a:endParaRPr lang="en-US"/>
          </a:p>
        </p:txBody>
      </p:sp>
    </p:spTree>
    <p:extLst>
      <p:ext uri="{BB962C8B-B14F-4D97-AF65-F5344CB8AC3E}">
        <p14:creationId xmlns:p14="http://schemas.microsoft.com/office/powerpoint/2010/main" val="810082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2AA1E95-76B2-45EE-BC27-54A32817DE14}" type="datetimeFigureOut">
              <a:rPr lang="en-US" smtClean="0"/>
              <a:t>3/8/2020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417C77-30E7-4564-BAC8-09830F1DC030}" type="slidenum">
              <a:rPr lang="en-US" smtClean="0"/>
              <a:t>‹#›</a:t>
            </a:fld>
            <a:endParaRPr lang="en-US"/>
          </a:p>
        </p:txBody>
      </p:sp>
    </p:spTree>
    <p:extLst>
      <p:ext uri="{BB962C8B-B14F-4D97-AF65-F5344CB8AC3E}">
        <p14:creationId xmlns:p14="http://schemas.microsoft.com/office/powerpoint/2010/main" val="19825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2AA1E95-76B2-45EE-BC27-54A32817DE14}" type="datetimeFigureOut">
              <a:rPr lang="en-US" smtClean="0"/>
              <a:t>3/8/2020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417C77-30E7-4564-BAC8-09830F1DC030}" type="slidenum">
              <a:rPr lang="en-US" smtClean="0"/>
              <a:t>‹#›</a:t>
            </a:fld>
            <a:endParaRPr lang="en-US"/>
          </a:p>
        </p:txBody>
      </p:sp>
    </p:spTree>
    <p:extLst>
      <p:ext uri="{BB962C8B-B14F-4D97-AF65-F5344CB8AC3E}">
        <p14:creationId xmlns:p14="http://schemas.microsoft.com/office/powerpoint/2010/main" val="2870652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2AA1E95-76B2-45EE-BC27-54A32817DE14}" type="datetimeFigureOut">
              <a:rPr lang="en-US" smtClean="0"/>
              <a:t>3/8/2020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417C77-30E7-4564-BAC8-09830F1DC030}" type="slidenum">
              <a:rPr lang="en-US" smtClean="0"/>
              <a:t>‹#›</a:t>
            </a:fld>
            <a:endParaRPr lang="en-US"/>
          </a:p>
        </p:txBody>
      </p:sp>
    </p:spTree>
    <p:extLst>
      <p:ext uri="{BB962C8B-B14F-4D97-AF65-F5344CB8AC3E}">
        <p14:creationId xmlns:p14="http://schemas.microsoft.com/office/powerpoint/2010/main" val="4198827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2AA1E95-76B2-45EE-BC27-54A32817DE14}" type="datetimeFigureOut">
              <a:rPr lang="en-US" smtClean="0"/>
              <a:t>3/8/2020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417C77-30E7-4564-BAC8-09830F1DC030}" type="slidenum">
              <a:rPr lang="en-US" smtClean="0"/>
              <a:t>‹#›</a:t>
            </a:fld>
            <a:endParaRPr lang="en-US"/>
          </a:p>
        </p:txBody>
      </p:sp>
    </p:spTree>
    <p:extLst>
      <p:ext uri="{BB962C8B-B14F-4D97-AF65-F5344CB8AC3E}">
        <p14:creationId xmlns:p14="http://schemas.microsoft.com/office/powerpoint/2010/main" val="346675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2AA1E95-76B2-45EE-BC27-54A32817DE14}" type="datetimeFigureOut">
              <a:rPr lang="en-US" smtClean="0"/>
              <a:t>3/8/2020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417C77-30E7-4564-BAC8-09830F1DC030}" type="slidenum">
              <a:rPr lang="en-US" smtClean="0"/>
              <a:t>‹#›</a:t>
            </a:fld>
            <a:endParaRPr lang="en-US"/>
          </a:p>
        </p:txBody>
      </p:sp>
    </p:spTree>
    <p:extLst>
      <p:ext uri="{BB962C8B-B14F-4D97-AF65-F5344CB8AC3E}">
        <p14:creationId xmlns:p14="http://schemas.microsoft.com/office/powerpoint/2010/main" val="1265302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2AA1E95-76B2-45EE-BC27-54A32817DE14}" type="datetimeFigureOut">
              <a:rPr lang="en-US" smtClean="0"/>
              <a:t>3/8/2020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417C77-30E7-4564-BAC8-09830F1DC030}" type="slidenum">
              <a:rPr lang="en-US" smtClean="0"/>
              <a:t>‹#›</a:t>
            </a:fld>
            <a:endParaRPr lang="en-US"/>
          </a:p>
        </p:txBody>
      </p:sp>
    </p:spTree>
    <p:extLst>
      <p:ext uri="{BB962C8B-B14F-4D97-AF65-F5344CB8AC3E}">
        <p14:creationId xmlns:p14="http://schemas.microsoft.com/office/powerpoint/2010/main" val="407876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AA1E95-76B2-45EE-BC27-54A32817DE14}" type="datetimeFigureOut">
              <a:rPr lang="en-US" smtClean="0"/>
              <a:t>3/8/2020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417C77-30E7-4564-BAC8-09830F1DC030}" type="slidenum">
              <a:rPr lang="en-US" smtClean="0"/>
              <a:t>‹#›</a:t>
            </a:fld>
            <a:endParaRPr lang="en-US"/>
          </a:p>
        </p:txBody>
      </p:sp>
    </p:spTree>
    <p:extLst>
      <p:ext uri="{BB962C8B-B14F-4D97-AF65-F5344CB8AC3E}">
        <p14:creationId xmlns:p14="http://schemas.microsoft.com/office/powerpoint/2010/main" val="1570640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2AA1E95-76B2-45EE-BC27-54A32817DE14}" type="datetimeFigureOut">
              <a:rPr lang="en-US" smtClean="0"/>
              <a:t>3/8/2020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417C77-30E7-4564-BAC8-09830F1DC030}" type="slidenum">
              <a:rPr lang="en-US" smtClean="0"/>
              <a:t>‹#›</a:t>
            </a:fld>
            <a:endParaRPr lang="en-US"/>
          </a:p>
        </p:txBody>
      </p:sp>
    </p:spTree>
    <p:extLst>
      <p:ext uri="{BB962C8B-B14F-4D97-AF65-F5344CB8AC3E}">
        <p14:creationId xmlns:p14="http://schemas.microsoft.com/office/powerpoint/2010/main" val="1603056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2AA1E95-76B2-45EE-BC27-54A32817DE14}" type="datetimeFigureOut">
              <a:rPr lang="en-US" smtClean="0"/>
              <a:t>3/8/2020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417C77-30E7-4564-BAC8-09830F1DC030}" type="slidenum">
              <a:rPr lang="en-US" smtClean="0"/>
              <a:t>‹#›</a:t>
            </a:fld>
            <a:endParaRPr lang="en-US"/>
          </a:p>
        </p:txBody>
      </p:sp>
    </p:spTree>
    <p:extLst>
      <p:ext uri="{BB962C8B-B14F-4D97-AF65-F5344CB8AC3E}">
        <p14:creationId xmlns:p14="http://schemas.microsoft.com/office/powerpoint/2010/main" val="3510020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AA1E95-76B2-45EE-BC27-54A32817DE14}" type="datetimeFigureOut">
              <a:rPr lang="en-US" smtClean="0"/>
              <a:t>3/8/2020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417C77-30E7-4564-BAC8-09830F1DC030}" type="slidenum">
              <a:rPr lang="en-US" smtClean="0"/>
              <a:t>‹#›</a:t>
            </a:fld>
            <a:endParaRPr lang="en-US"/>
          </a:p>
        </p:txBody>
      </p:sp>
    </p:spTree>
    <p:extLst>
      <p:ext uri="{BB962C8B-B14F-4D97-AF65-F5344CB8AC3E}">
        <p14:creationId xmlns:p14="http://schemas.microsoft.com/office/powerpoint/2010/main" val="15767721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4087"/>
            <a:ext cx="12192000" cy="461665"/>
          </a:xfrm>
          <a:prstGeom prst="rect">
            <a:avLst/>
          </a:prstGeom>
          <a:noFill/>
        </p:spPr>
        <p:txBody>
          <a:bodyPr wrap="square" rtlCol="0">
            <a:spAutoFit/>
          </a:bodyPr>
          <a:lstStyle/>
          <a:p>
            <a:pPr algn="ctr"/>
            <a:r>
              <a:rPr lang="en-US" sz="2400" dirty="0">
                <a:solidFill>
                  <a:srgbClr val="C00000"/>
                </a:solidFill>
                <a:latin typeface="Arial" panose="020B0604020202020204" pitchFamily="34" charset="0"/>
                <a:cs typeface="Arial" panose="020B0604020202020204" pitchFamily="34" charset="0"/>
              </a:rPr>
              <a:t>Gaseous tracking topics / tasks for Thursday Feb. 20 meeting</a:t>
            </a:r>
          </a:p>
        </p:txBody>
      </p:sp>
      <p:sp>
        <p:nvSpPr>
          <p:cNvPr id="5" name="TextBox 4"/>
          <p:cNvSpPr txBox="1"/>
          <p:nvPr/>
        </p:nvSpPr>
        <p:spPr>
          <a:xfrm>
            <a:off x="0" y="525902"/>
            <a:ext cx="12192000" cy="6269473"/>
          </a:xfrm>
          <a:prstGeom prst="rect">
            <a:avLst/>
          </a:prstGeom>
          <a:noFill/>
        </p:spPr>
        <p:txBody>
          <a:bodyPr wrap="square" rtlCol="0">
            <a:spAutoFit/>
          </a:bodyPr>
          <a:lstStyle/>
          <a:p>
            <a:pPr>
              <a:lnSpc>
                <a:spcPct val="150000"/>
              </a:lnSpc>
            </a:pPr>
            <a:r>
              <a:rPr lang="en-US" sz="1600" b="1" dirty="0">
                <a:solidFill>
                  <a:srgbClr val="C00000"/>
                </a:solidFill>
                <a:latin typeface="Arial" panose="020B0604020202020204" pitchFamily="34" charset="0"/>
                <a:cs typeface="Arial" panose="020B0604020202020204" pitchFamily="34" charset="0"/>
              </a:rPr>
              <a:t>Simulation:</a:t>
            </a:r>
          </a:p>
          <a:p>
            <a:pPr marL="285750" indent="-285750">
              <a:lnSpc>
                <a:spcPct val="150000"/>
              </a:lnSpc>
              <a:buFont typeface="Wingdings" panose="05000000000000000000" pitchFamily="2" charset="2"/>
              <a:buChar char="q"/>
            </a:pPr>
            <a:r>
              <a:rPr lang="en-US" sz="1400" dirty="0">
                <a:latin typeface="Arial" panose="020B0604020202020204" pitchFamily="34" charset="0"/>
                <a:cs typeface="Arial" panose="020B0604020202020204" pitchFamily="34" charset="0"/>
              </a:rPr>
              <a:t>Integration of the Barrel &amp; End Gap detector technologies into a common framework (BEAST,  </a:t>
            </a:r>
            <a:r>
              <a:rPr lang="en-US" sz="1400" dirty="0" err="1">
                <a:latin typeface="Arial" panose="020B0604020202020204" pitchFamily="34" charset="0"/>
                <a:cs typeface="Arial" panose="020B0604020202020204" pitchFamily="34" charset="0"/>
              </a:rPr>
              <a:t>ePHENIX</a:t>
            </a:r>
            <a:r>
              <a:rPr lang="en-US" sz="1400" dirty="0">
                <a:latin typeface="Arial" panose="020B0604020202020204" pitchFamily="34" charset="0"/>
                <a:cs typeface="Arial" panose="020B0604020202020204" pitchFamily="34" charset="0"/>
              </a:rPr>
              <a:t> or JLEIC Detector)</a:t>
            </a:r>
          </a:p>
          <a:p>
            <a:pPr marL="742950" lvl="1"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TPC + MPGDs i.e. GEMs, µRWELL or micromegas </a:t>
            </a:r>
            <a:r>
              <a:rPr lang="en-US" sz="1400" dirty="0">
                <a:solidFill>
                  <a:srgbClr val="0000FF"/>
                </a:solidFill>
                <a:latin typeface="Arial" panose="020B0604020202020204" pitchFamily="34" charset="0"/>
                <a:cs typeface="Arial" panose="020B0604020202020204" pitchFamily="34" charset="0"/>
              </a:rPr>
              <a:t>(eRD6 and </a:t>
            </a:r>
            <a:r>
              <a:rPr lang="en-US" sz="1400" dirty="0" err="1">
                <a:solidFill>
                  <a:srgbClr val="0000FF"/>
                </a:solidFill>
                <a:latin typeface="Arial" panose="020B0604020202020204" pitchFamily="34" charset="0"/>
                <a:cs typeface="Arial" panose="020B0604020202020204" pitchFamily="34" charset="0"/>
              </a:rPr>
              <a:t>Saclay</a:t>
            </a:r>
            <a:r>
              <a:rPr lang="en-US" sz="1400" dirty="0">
                <a:solidFill>
                  <a:srgbClr val="0000FF"/>
                </a:solidFill>
                <a:latin typeface="Arial" panose="020B0604020202020204" pitchFamily="34" charset="0"/>
                <a:cs typeface="Arial" panose="020B0604020202020204" pitchFamily="34" charset="0"/>
              </a:rPr>
              <a:t> group?)</a:t>
            </a:r>
          </a:p>
          <a:p>
            <a:pPr marL="742950" lvl="1"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Implementation of appropriate digitization code for different gaseous detector technologies</a:t>
            </a:r>
          </a:p>
          <a:p>
            <a:pPr marL="742950" lvl="1"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Alternative Technologies: Straw tube / Drift Chamber </a:t>
            </a:r>
            <a:r>
              <a:rPr lang="en-US" sz="1400" dirty="0">
                <a:solidFill>
                  <a:srgbClr val="0000FF"/>
                </a:solidFill>
                <a:latin typeface="Arial" panose="020B0604020202020204" pitchFamily="34" charset="0"/>
                <a:cs typeface="Arial" panose="020B0604020202020204" pitchFamily="34" charset="0"/>
              </a:rPr>
              <a:t>(Who?),  </a:t>
            </a:r>
            <a:r>
              <a:rPr lang="en-US" sz="1400" dirty="0" err="1">
                <a:latin typeface="Arial" panose="020B0604020202020204" pitchFamily="34" charset="0"/>
                <a:cs typeface="Arial" panose="020B0604020202020204" pitchFamily="34" charset="0"/>
              </a:rPr>
              <a:t>sTGCs</a:t>
            </a:r>
            <a:r>
              <a:rPr lang="en-US" sz="1400" dirty="0">
                <a:latin typeface="Arial" panose="020B0604020202020204" pitchFamily="34" charset="0"/>
                <a:cs typeface="Arial" panose="020B0604020202020204" pitchFamily="34" charset="0"/>
              </a:rPr>
              <a:t> </a:t>
            </a:r>
            <a:r>
              <a:rPr lang="en-US" sz="1400" dirty="0">
                <a:solidFill>
                  <a:srgbClr val="0000FF"/>
                </a:solidFill>
                <a:latin typeface="Arial" panose="020B0604020202020204" pitchFamily="34" charset="0"/>
                <a:cs typeface="Arial" panose="020B0604020202020204" pitchFamily="34" charset="0"/>
              </a:rPr>
              <a:t>(who?), </a:t>
            </a:r>
            <a:r>
              <a:rPr lang="en-US" sz="1400" dirty="0">
                <a:latin typeface="Arial" panose="020B0604020202020204" pitchFamily="34" charset="0"/>
                <a:cs typeface="Arial" panose="020B0604020202020204" pitchFamily="34" charset="0"/>
              </a:rPr>
              <a:t>GEM-TRD/Tracker </a:t>
            </a:r>
            <a:r>
              <a:rPr lang="en-US" sz="1400" dirty="0">
                <a:solidFill>
                  <a:srgbClr val="0000FF"/>
                </a:solidFill>
                <a:latin typeface="Arial" panose="020B0604020202020204" pitchFamily="34" charset="0"/>
                <a:cs typeface="Arial" panose="020B0604020202020204" pitchFamily="34" charset="0"/>
              </a:rPr>
              <a:t>(eRD22?)</a:t>
            </a:r>
          </a:p>
          <a:p>
            <a:pPr marL="742950" lvl="1"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Full integration of services load estimates as a function of the technology into the simulations.</a:t>
            </a:r>
          </a:p>
          <a:p>
            <a:pPr marL="1200150" lvl="2" indent="-285750">
              <a:lnSpc>
                <a:spcPct val="150000"/>
              </a:lnSpc>
              <a:buFont typeface="Wingdings" panose="05000000000000000000" pitchFamily="2" charset="2"/>
              <a:buChar char="§"/>
            </a:pPr>
            <a:r>
              <a:rPr lang="en-US" sz="1400" dirty="0">
                <a:latin typeface="Arial" panose="020B0604020202020204" pitchFamily="34" charset="0"/>
                <a:cs typeface="Arial" panose="020B0604020202020204" pitchFamily="34" charset="0"/>
              </a:rPr>
              <a:t>i.e. TPC End Cap Readout and mechanical structure, same for the FE readout and services for alternative technologies </a:t>
            </a:r>
            <a:r>
              <a:rPr lang="en-US" sz="1400" dirty="0">
                <a:solidFill>
                  <a:srgbClr val="C00000"/>
                </a:solidFill>
                <a:latin typeface="Arial" panose="020B0604020202020204" pitchFamily="34" charset="0"/>
                <a:cs typeface="Arial" panose="020B0604020202020204" pitchFamily="34" charset="0"/>
              </a:rPr>
              <a:t>(which group?)</a:t>
            </a:r>
            <a:r>
              <a:rPr lang="en-US" sz="1400" dirty="0">
                <a:latin typeface="Arial" panose="020B0604020202020204" pitchFamily="34" charset="0"/>
                <a:cs typeface="Arial" panose="020B0604020202020204" pitchFamily="34" charset="0"/>
              </a:rPr>
              <a:t> </a:t>
            </a:r>
            <a:endParaRPr lang="en-US" sz="1400" dirty="0">
              <a:solidFill>
                <a:srgbClr val="C00000"/>
              </a:solidFill>
              <a:latin typeface="Arial" panose="020B0604020202020204" pitchFamily="34" charset="0"/>
              <a:cs typeface="Arial" panose="020B0604020202020204" pitchFamily="34" charset="0"/>
            </a:endParaRPr>
          </a:p>
          <a:p>
            <a:pPr marL="285750" indent="-285750">
              <a:lnSpc>
                <a:spcPct val="150000"/>
              </a:lnSpc>
              <a:spcBef>
                <a:spcPts val="600"/>
              </a:spcBef>
              <a:buFont typeface="Wingdings" panose="05000000000000000000" pitchFamily="2" charset="2"/>
              <a:buChar char="q"/>
            </a:pPr>
            <a:r>
              <a:rPr lang="en-US" sz="1400" dirty="0">
                <a:latin typeface="Arial" panose="020B0604020202020204" pitchFamily="34" charset="0"/>
                <a:cs typeface="Arial" panose="020B0604020202020204" pitchFamily="34" charset="0"/>
              </a:rPr>
              <a:t>Development of a plan for doing performance studies as a function of  technologies and detector setup </a:t>
            </a:r>
          </a:p>
          <a:p>
            <a:pPr marL="742950" lvl="1"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Define tracking detector requirements </a:t>
            </a:r>
            <a:r>
              <a:rPr lang="en-US" sz="1400" dirty="0">
                <a:latin typeface="Arial" panose="020B0604020202020204" pitchFamily="34" charset="0"/>
                <a:ea typeface="Cambria Math" panose="02040503050406030204" pitchFamily="18" charset="0"/>
                <a:cs typeface="Arial" panose="020B0604020202020204" pitchFamily="34" charset="0"/>
              </a:rPr>
              <a:t>⇨ </a:t>
            </a:r>
            <a:r>
              <a:rPr lang="en-US" sz="1400" dirty="0">
                <a:latin typeface="Arial" panose="020B0604020202020204" pitchFamily="34" charset="0"/>
                <a:cs typeface="Arial" panose="020B0604020202020204" pitchFamily="34" charset="0"/>
              </a:rPr>
              <a:t>Input from Physics WG </a:t>
            </a:r>
            <a:r>
              <a:rPr lang="en-US" sz="1400" dirty="0">
                <a:solidFill>
                  <a:srgbClr val="0000FF"/>
                </a:solidFill>
                <a:latin typeface="Arial" panose="020B0604020202020204" pitchFamily="34" charset="0"/>
                <a:cs typeface="Arial" panose="020B0604020202020204" pitchFamily="34" charset="0"/>
              </a:rPr>
              <a:t>(Who?)</a:t>
            </a:r>
          </a:p>
          <a:p>
            <a:pPr marL="742950" lvl="1"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Performances comparisons between different technologies and studies of technologies complementarity for 2 EIC detector scenario </a:t>
            </a:r>
            <a:r>
              <a:rPr lang="en-US" sz="1400" dirty="0">
                <a:solidFill>
                  <a:srgbClr val="0000FF"/>
                </a:solidFill>
                <a:latin typeface="Arial" panose="020B0604020202020204" pitchFamily="34" charset="0"/>
                <a:cs typeface="Arial" panose="020B0604020202020204" pitchFamily="34" charset="0"/>
              </a:rPr>
              <a:t>(Who?)</a:t>
            </a:r>
            <a:endParaRPr lang="en-US" sz="1400" dirty="0">
              <a:latin typeface="Arial" panose="020B0604020202020204" pitchFamily="34" charset="0"/>
              <a:cs typeface="Arial" panose="020B0604020202020204" pitchFamily="34" charset="0"/>
            </a:endParaRPr>
          </a:p>
          <a:p>
            <a:pPr marL="285750" indent="-285750">
              <a:lnSpc>
                <a:spcPct val="150000"/>
              </a:lnSpc>
              <a:spcBef>
                <a:spcPts val="600"/>
              </a:spcBef>
              <a:buFont typeface="Wingdings" panose="05000000000000000000" pitchFamily="2" charset="2"/>
              <a:buChar char="q"/>
            </a:pPr>
            <a:r>
              <a:rPr lang="en-US" sz="1400" dirty="0">
                <a:latin typeface="Arial" panose="020B0604020202020204" pitchFamily="34" charset="0"/>
                <a:cs typeface="Arial" panose="020B0604020202020204" pitchFamily="34" charset="0"/>
              </a:rPr>
              <a:t>Gathering and integration of background studies, beam pipe configuration, magnetic field maps, etc. into the simulations.</a:t>
            </a:r>
          </a:p>
          <a:p>
            <a:pPr>
              <a:lnSpc>
                <a:spcPct val="150000"/>
              </a:lnSpc>
              <a:spcBef>
                <a:spcPts val="1200"/>
              </a:spcBef>
            </a:pPr>
            <a:r>
              <a:rPr lang="en-US" sz="1600" b="1" dirty="0">
                <a:solidFill>
                  <a:srgbClr val="C00000"/>
                </a:solidFill>
                <a:latin typeface="Arial" panose="020B0604020202020204" pitchFamily="34" charset="0"/>
                <a:cs typeface="Arial" panose="020B0604020202020204" pitchFamily="34" charset="0"/>
              </a:rPr>
              <a:t>Technology:</a:t>
            </a:r>
          </a:p>
          <a:p>
            <a:pPr marL="285750" indent="-285750">
              <a:lnSpc>
                <a:spcPct val="150000"/>
              </a:lnSpc>
              <a:buFont typeface="Wingdings" panose="05000000000000000000" pitchFamily="2" charset="2"/>
              <a:buChar char="q"/>
            </a:pPr>
            <a:r>
              <a:rPr lang="en-US" sz="1400" dirty="0">
                <a:latin typeface="Arial" panose="020B0604020202020204" pitchFamily="34" charset="0"/>
                <a:cs typeface="Arial" panose="020B0604020202020204" pitchFamily="34" charset="0"/>
              </a:rPr>
              <a:t>Complete technology survey of gaseous detectors to satisfy EIC requirements </a:t>
            </a:r>
            <a:r>
              <a:rPr lang="en-US" sz="1400" dirty="0">
                <a:solidFill>
                  <a:srgbClr val="0000FF"/>
                </a:solidFill>
                <a:latin typeface="Arial" panose="020B0604020202020204" pitchFamily="34" charset="0"/>
                <a:cs typeface="Arial" panose="020B0604020202020204" pitchFamily="34" charset="0"/>
              </a:rPr>
              <a:t>(Who?)</a:t>
            </a:r>
            <a:endParaRPr lang="en-US" sz="1400" dirty="0">
              <a:latin typeface="Arial" panose="020B0604020202020204" pitchFamily="34" charset="0"/>
              <a:cs typeface="Arial" panose="020B0604020202020204" pitchFamily="34" charset="0"/>
            </a:endParaRPr>
          </a:p>
          <a:p>
            <a:pPr marL="285750" indent="-285750">
              <a:lnSpc>
                <a:spcPct val="150000"/>
              </a:lnSpc>
              <a:buFont typeface="Wingdings" panose="05000000000000000000" pitchFamily="2" charset="2"/>
              <a:buChar char="q"/>
            </a:pPr>
            <a:r>
              <a:rPr lang="en-US" sz="1400" dirty="0">
                <a:latin typeface="Arial" panose="020B0604020202020204" pitchFamily="34" charset="0"/>
                <a:cs typeface="Arial" panose="020B0604020202020204" pitchFamily="34" charset="0"/>
              </a:rPr>
              <a:t>Interface with the DAQ and electronics WG to identify the adequate FE readout electronics for a given technology </a:t>
            </a:r>
            <a:r>
              <a:rPr lang="en-US" sz="1400" dirty="0">
                <a:solidFill>
                  <a:srgbClr val="0000FF"/>
                </a:solidFill>
                <a:latin typeface="Arial" panose="020B0604020202020204" pitchFamily="34" charset="0"/>
                <a:cs typeface="Arial" panose="020B0604020202020204" pitchFamily="34" charset="0"/>
              </a:rPr>
              <a:t>(Who?)</a:t>
            </a:r>
            <a:endParaRPr lang="en-US" sz="1400" dirty="0">
              <a:latin typeface="Arial" panose="020B0604020202020204" pitchFamily="34" charset="0"/>
              <a:cs typeface="Arial" panose="020B0604020202020204" pitchFamily="34" charset="0"/>
            </a:endParaRPr>
          </a:p>
          <a:p>
            <a:pPr marL="285750" indent="-285750">
              <a:lnSpc>
                <a:spcPct val="150000"/>
              </a:lnSpc>
              <a:buFont typeface="Wingdings" panose="05000000000000000000" pitchFamily="2" charset="2"/>
              <a:buChar char="q"/>
            </a:pPr>
            <a:r>
              <a:rPr lang="en-US" sz="1400" dirty="0">
                <a:latin typeface="Arial" panose="020B0604020202020204" pitchFamily="34" charset="0"/>
                <a:cs typeface="Arial" panose="020B0604020202020204" pitchFamily="34" charset="0"/>
              </a:rPr>
              <a:t>Report on plans for targeted &amp; Generic detector R&amp;D: </a:t>
            </a:r>
            <a:r>
              <a:rPr lang="en-US" sz="1400" dirty="0">
                <a:solidFill>
                  <a:srgbClr val="0000FF"/>
                </a:solidFill>
                <a:latin typeface="Arial" panose="020B0604020202020204" pitchFamily="34" charset="0"/>
                <a:cs typeface="Arial" panose="020B0604020202020204" pitchFamily="34" charset="0"/>
              </a:rPr>
              <a:t>(Who?)</a:t>
            </a:r>
            <a:endParaRPr lang="en-US" sz="1400" dirty="0">
              <a:latin typeface="Arial" panose="020B0604020202020204" pitchFamily="34" charset="0"/>
              <a:cs typeface="Arial" panose="020B0604020202020204" pitchFamily="34" charset="0"/>
            </a:endParaRPr>
          </a:p>
          <a:p>
            <a:pPr marL="742950" lvl="1"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Status of existing R&amp;D and timescale for completion for a day-1 EIC</a:t>
            </a:r>
          </a:p>
          <a:p>
            <a:pPr marL="742950" lvl="1"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Identify areas for generic R&amp;D </a:t>
            </a:r>
            <a:r>
              <a:rPr lang="en-US" sz="1400" dirty="0">
                <a:latin typeface="Arial" panose="020B0604020202020204" pitchFamily="34" charset="0"/>
                <a:ea typeface="Calibri" panose="020F0502020204030204" pitchFamily="34" charset="0"/>
                <a:cs typeface="Arial" panose="020B0604020202020204" pitchFamily="34" charset="0"/>
              </a:rPr>
              <a:t>to benefit EIC sciences in the future</a:t>
            </a:r>
            <a:endParaRPr lang="en-US" sz="1400" dirty="0">
              <a:latin typeface="Arial" panose="020B0604020202020204" pitchFamily="34" charset="0"/>
              <a:cs typeface="Arial" panose="020B0604020202020204" pitchFamily="34" charset="0"/>
            </a:endParaRPr>
          </a:p>
          <a:p>
            <a:pPr marL="285750" indent="-285750">
              <a:lnSpc>
                <a:spcPct val="150000"/>
              </a:lnSpc>
              <a:buFont typeface="Wingdings" panose="05000000000000000000" pitchFamily="2" charset="2"/>
              <a:buChar char="q"/>
            </a:pPr>
            <a:r>
              <a:rPr lang="en-US" sz="1400" dirty="0">
                <a:latin typeface="Arial" panose="020B0604020202020204" pitchFamily="34" charset="0"/>
                <a:cs typeface="Arial" panose="020B0604020202020204" pitchFamily="34" charset="0"/>
              </a:rPr>
              <a:t>Preliminary design study of structural support, services and FE electronics  and cooling for the various technologies </a:t>
            </a:r>
            <a:r>
              <a:rPr lang="en-US" sz="1400" dirty="0">
                <a:solidFill>
                  <a:srgbClr val="0000FF"/>
                </a:solidFill>
                <a:latin typeface="Arial" panose="020B0604020202020204" pitchFamily="34" charset="0"/>
                <a:cs typeface="Arial" panose="020B0604020202020204" pitchFamily="34" charset="0"/>
              </a:rPr>
              <a:t>(Who?)</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832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4087"/>
            <a:ext cx="12192000" cy="461665"/>
          </a:xfrm>
          <a:prstGeom prst="rect">
            <a:avLst/>
          </a:prstGeom>
          <a:noFill/>
        </p:spPr>
        <p:txBody>
          <a:bodyPr wrap="square" rtlCol="0">
            <a:spAutoFit/>
          </a:bodyPr>
          <a:lstStyle/>
          <a:p>
            <a:pPr algn="ctr"/>
            <a:r>
              <a:rPr lang="en-US" sz="2400" dirty="0">
                <a:solidFill>
                  <a:srgbClr val="C00000"/>
                </a:solidFill>
                <a:latin typeface="Arial" panose="020B0604020202020204" pitchFamily="34" charset="0"/>
                <a:cs typeface="Arial" panose="020B0604020202020204" pitchFamily="34" charset="0"/>
              </a:rPr>
              <a:t>Requirements for Gaseous </a:t>
            </a:r>
            <a:r>
              <a:rPr lang="en-US" sz="2400">
                <a:solidFill>
                  <a:srgbClr val="C00000"/>
                </a:solidFill>
                <a:latin typeface="Arial" panose="020B0604020202020204" pitchFamily="34" charset="0"/>
                <a:cs typeface="Arial" panose="020B0604020202020204" pitchFamily="34" charset="0"/>
              </a:rPr>
              <a:t>tracking Simulation</a:t>
            </a:r>
            <a:endParaRPr lang="en-US" sz="2400" dirty="0">
              <a:solidFill>
                <a:srgbClr val="C00000"/>
              </a:solidFill>
              <a:latin typeface="Arial" panose="020B0604020202020204" pitchFamily="34" charset="0"/>
              <a:cs typeface="Arial" panose="020B0604020202020204" pitchFamily="34" charset="0"/>
            </a:endParaRPr>
          </a:p>
        </p:txBody>
      </p:sp>
      <p:sp>
        <p:nvSpPr>
          <p:cNvPr id="5" name="TextBox 4"/>
          <p:cNvSpPr txBox="1"/>
          <p:nvPr/>
        </p:nvSpPr>
        <p:spPr>
          <a:xfrm>
            <a:off x="0" y="525902"/>
            <a:ext cx="12192000" cy="5592365"/>
          </a:xfrm>
          <a:prstGeom prst="rect">
            <a:avLst/>
          </a:prstGeom>
          <a:noFill/>
        </p:spPr>
        <p:txBody>
          <a:bodyPr wrap="square" rtlCol="0">
            <a:spAutoFit/>
          </a:bodyPr>
          <a:lstStyle/>
          <a:p>
            <a:pPr>
              <a:lnSpc>
                <a:spcPct val="150000"/>
              </a:lnSpc>
            </a:pPr>
            <a:r>
              <a:rPr lang="en-US" sz="1600" b="1" dirty="0">
                <a:solidFill>
                  <a:srgbClr val="C00000"/>
                </a:solidFill>
                <a:latin typeface="Arial" panose="020B0604020202020204" pitchFamily="34" charset="0"/>
                <a:cs typeface="Arial" panose="020B0604020202020204" pitchFamily="34" charset="0"/>
              </a:rPr>
              <a:t>Simulation:</a:t>
            </a:r>
          </a:p>
          <a:p>
            <a:pPr marL="285750"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 One thing that was discussed by the conveners of the Tracking WG last week is to </a:t>
            </a:r>
            <a:r>
              <a:rPr lang="en-US" sz="1400" dirty="0">
                <a:solidFill>
                  <a:srgbClr val="C00000"/>
                </a:solidFill>
                <a:latin typeface="Arial" panose="020B0604020202020204" pitchFamily="34" charset="0"/>
                <a:cs typeface="Arial" panose="020B0604020202020204" pitchFamily="34" charset="0"/>
              </a:rPr>
              <a:t>submit to the two software groups the same list of detector geometry requiremen</a:t>
            </a:r>
            <a:r>
              <a:rPr lang="en-US" sz="1400" dirty="0">
                <a:latin typeface="Arial" panose="020B0604020202020204" pitchFamily="34" charset="0"/>
                <a:cs typeface="Arial" panose="020B0604020202020204" pitchFamily="34" charset="0"/>
              </a:rPr>
              <a:t>t as an exercise for them to implement in Fun4All and G4E. This way we can already have a quick idea of the readiness status of each tool. It seems like this idea was already discussed with the software experts ad they are willing to do this in a rather timely manner</a:t>
            </a:r>
          </a:p>
          <a:p>
            <a:pPr marL="285750"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    The idea is that, whoever in the Tracking WG and / or in eRD6 working in the tracking simulation could chose the framework he prefers and then build its study upon this initial work done by the software groups and continue the work with their supports.</a:t>
            </a:r>
          </a:p>
          <a:p>
            <a:pPr marL="285750"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    So for instance for the gaseous detector, eRD6 will likely ask to have the </a:t>
            </a:r>
            <a:r>
              <a:rPr lang="en-US" sz="1400" dirty="0">
                <a:solidFill>
                  <a:srgbClr val="C00000"/>
                </a:solidFill>
                <a:latin typeface="Arial" panose="020B0604020202020204" pitchFamily="34" charset="0"/>
                <a:cs typeface="Arial" panose="020B0604020202020204" pitchFamily="34" charset="0"/>
              </a:rPr>
              <a:t>TPC (based on </a:t>
            </a:r>
            <a:r>
              <a:rPr lang="en-US" sz="1400" dirty="0" err="1">
                <a:solidFill>
                  <a:srgbClr val="C00000"/>
                </a:solidFill>
                <a:latin typeface="Arial" panose="020B0604020202020204" pitchFamily="34" charset="0"/>
                <a:cs typeface="Arial" panose="020B0604020202020204" pitchFamily="34" charset="0"/>
              </a:rPr>
              <a:t>sPHENIX</a:t>
            </a:r>
            <a:r>
              <a:rPr lang="en-US" sz="1400" dirty="0">
                <a:solidFill>
                  <a:srgbClr val="C00000"/>
                </a:solidFill>
                <a:latin typeface="Arial" panose="020B0604020202020204" pitchFamily="34" charset="0"/>
                <a:cs typeface="Arial" panose="020B0604020202020204" pitchFamily="34" charset="0"/>
              </a:rPr>
              <a:t> TPC parameters) as a central tracker with one or two layers of cylindrical uRWELL as additional fast signal layers. In the end cap region, we will ask to add the planar GEM planes as well as GEM-TRD layers (eRD22) </a:t>
            </a:r>
            <a:r>
              <a:rPr lang="en-US" sz="1400" dirty="0">
                <a:latin typeface="Arial" panose="020B0604020202020204" pitchFamily="34" charset="0"/>
                <a:cs typeface="Arial" panose="020B0604020202020204" pitchFamily="34" charset="0"/>
              </a:rPr>
              <a:t>between the RICH and the calorimeters to provide seed for the RICH ring and additional </a:t>
            </a:r>
            <a:r>
              <a:rPr lang="en-US" sz="1400" dirty="0" err="1">
                <a:latin typeface="Arial" panose="020B0604020202020204" pitchFamily="34" charset="0"/>
                <a:cs typeface="Arial" panose="020B0604020202020204" pitchFamily="34" charset="0"/>
              </a:rPr>
              <a:t>dE</a:t>
            </a:r>
            <a:r>
              <a:rPr lang="en-US" sz="1400" dirty="0">
                <a:latin typeface="Arial" panose="020B0604020202020204" pitchFamily="34" charset="0"/>
                <a:cs typeface="Arial" panose="020B0604020202020204" pitchFamily="34" charset="0"/>
              </a:rPr>
              <a:t>/dx for e/pi rejection. And with </a:t>
            </a:r>
            <a:r>
              <a:rPr lang="en-US" sz="1400" dirty="0" err="1">
                <a:latin typeface="Arial" panose="020B0604020202020204" pitchFamily="34" charset="0"/>
                <a:cs typeface="Arial" panose="020B0604020202020204" pitchFamily="34" charset="0"/>
              </a:rPr>
              <a:t>Saclay</a:t>
            </a:r>
            <a:r>
              <a:rPr lang="en-US" sz="1400" dirty="0">
                <a:latin typeface="Arial" panose="020B0604020202020204" pitchFamily="34" charset="0"/>
                <a:cs typeface="Arial" panose="020B0604020202020204" pitchFamily="34" charset="0"/>
              </a:rPr>
              <a:t> trying to push for cylindrical micromegas layers as central tracker, then we can have a joint request for cylindrical </a:t>
            </a:r>
            <a:r>
              <a:rPr lang="en-US" sz="1400" dirty="0" err="1">
                <a:latin typeface="Arial" panose="020B0604020202020204" pitchFamily="34" charset="0"/>
                <a:cs typeface="Arial" panose="020B0604020202020204" pitchFamily="34" charset="0"/>
              </a:rPr>
              <a:t>uRWELLs</a:t>
            </a:r>
            <a:r>
              <a:rPr lang="en-US" sz="1400" dirty="0">
                <a:latin typeface="Arial" panose="020B0604020202020204" pitchFamily="34" charset="0"/>
                <a:cs typeface="Arial" panose="020B0604020202020204" pitchFamily="34" charset="0"/>
              </a:rPr>
              <a:t> to be implemented as well (or as an option for the second detector). This is basically what we are doing with </a:t>
            </a:r>
            <a:r>
              <a:rPr lang="en-US" sz="1400" dirty="0" err="1">
                <a:latin typeface="Arial" panose="020B0604020202020204" pitchFamily="34" charset="0"/>
                <a:cs typeface="Arial" panose="020B0604020202020204" pitchFamily="34" charset="0"/>
              </a:rPr>
              <a:t>eicROOT</a:t>
            </a:r>
            <a:r>
              <a:rPr lang="en-US" sz="1400" dirty="0">
                <a:latin typeface="Arial" panose="020B0604020202020204" pitchFamily="34" charset="0"/>
                <a:cs typeface="Arial" panose="020B0604020202020204" pitchFamily="34" charset="0"/>
              </a:rPr>
              <a:t> but ask the software WG to get it start for us in both Fun4All or G4E.</a:t>
            </a:r>
          </a:p>
          <a:p>
            <a:pPr marL="285750"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    Of course in parallel we will have to clearly </a:t>
            </a:r>
            <a:r>
              <a:rPr lang="en-US" sz="1400" dirty="0">
                <a:solidFill>
                  <a:srgbClr val="C00000"/>
                </a:solidFill>
                <a:latin typeface="Arial" panose="020B0604020202020204" pitchFamily="34" charset="0"/>
                <a:cs typeface="Arial" panose="020B0604020202020204" pitchFamily="34" charset="0"/>
              </a:rPr>
              <a:t>formulate all the requests and requirements </a:t>
            </a:r>
            <a:r>
              <a:rPr lang="en-US" sz="1400" dirty="0">
                <a:latin typeface="Arial" panose="020B0604020202020204" pitchFamily="34" charset="0"/>
                <a:cs typeface="Arial" panose="020B0604020202020204" pitchFamily="34" charset="0"/>
              </a:rPr>
              <a:t>that we have been discussing so far together with the pure detector geometry integration. So things like how digitization will be done for each detector technology, how the tracking is performed ... But at the same time this is also what was the subject of my post to the Tracking mailing list earlier today</a:t>
            </a:r>
          </a:p>
          <a:p>
            <a:pPr marL="285750" indent="-285750">
              <a:lnSpc>
                <a:spcPct val="150000"/>
              </a:lnSpc>
              <a:buFont typeface="Wingdings" panose="05000000000000000000" pitchFamily="2" charset="2"/>
              <a:buChar char="v"/>
            </a:pPr>
            <a:r>
              <a:rPr lang="en-US" sz="1400" dirty="0">
                <a:latin typeface="Arial" panose="020B0604020202020204" pitchFamily="34" charset="0"/>
                <a:cs typeface="Arial" panose="020B0604020202020204" pitchFamily="34" charset="0"/>
              </a:rPr>
              <a:t>    We are planning to have a first meeting Thursday this week with one of the sim tool (Fun4All or G4E) where questions on technicalities can be asked</a:t>
            </a:r>
          </a:p>
        </p:txBody>
      </p:sp>
    </p:spTree>
    <p:extLst>
      <p:ext uri="{BB962C8B-B14F-4D97-AF65-F5344CB8AC3E}">
        <p14:creationId xmlns:p14="http://schemas.microsoft.com/office/powerpoint/2010/main" val="18392409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TotalTime>
  <Words>686</Words>
  <Application>Microsoft Office PowerPoint</Application>
  <PresentationFormat>Widescreen</PresentationFormat>
  <Paragraphs>26</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Wingdings</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leo</dc:creator>
  <cp:lastModifiedBy>Kondo Gnanvo</cp:lastModifiedBy>
  <cp:revision>18</cp:revision>
  <dcterms:created xsi:type="dcterms:W3CDTF">2020-02-19T04:19:00Z</dcterms:created>
  <dcterms:modified xsi:type="dcterms:W3CDTF">2020-03-08T18:56:10Z</dcterms:modified>
</cp:coreProperties>
</file>